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00A76A-C615-4967-85B8-195CB14433F0}">
  <a:tblStyle styleId="{A900A76A-C615-4967-85B8-195CB14433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35" Type="http://schemas.openxmlformats.org/officeDocument/2006/relationships/font" Target="fonts/MavenPro-regular.fntdata"/><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Maven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7729013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7729013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7729013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77729013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7729013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7729013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7729013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7729013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77290138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77290138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77290138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777290138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77290138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77290138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77290138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77290138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version of the jynb file we removed the column ‘specials’; we observe that 'specials', which refers to the driving conditions, has some repeated values, such as "AC sun" and "AC Sun" , "ac" and "AC", "AC sun" and "Sun ac". Since we already have the columns AC, sun and rain coded, we decided to remove this column, the information was displayed with ununderstandable criteria and did not find that reliable. Though we kept this column in the original version for the ML model, in order to compare results.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77290138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777290138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77290138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77290138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feature importance, distance seemed to be the variable that affected most our target, total consumption, which is logical on the other hand, as total consumption depends on the distance, among other variables.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65ba29ab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65ba29ab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77290138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77290138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77290138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77290138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77290138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77290138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77290138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777290138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77290138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777290138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7729013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7729013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65ba29ab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65ba29ab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65ba29ab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65ba29ab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65ba29ab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65ba29ab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7729013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7729013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65ba29ab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65ba29ab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65ba29ab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65ba29ab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carlosruiz-stack/technical_challenge_DA/tree/master" TargetMode="External"/><Relationship Id="rId4" Type="http://schemas.openxmlformats.org/officeDocument/2006/relationships/hyperlink" Target="https://github.com/carlosruiz-stack/technical_challenge_DA.g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mailto:carlosruiz@servitelxxi.es" TargetMode="External"/><Relationship Id="rId4" Type="http://schemas.openxmlformats.org/officeDocument/2006/relationships/hyperlink" Target="https://www.youtube.com/watch?v=7URkcLcLVqM&amp;pp=ygUXdm9kYWZvbmUgYnVzaW5lc3MgZmxlZXQ%3D" TargetMode="External"/><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Ironhack Career Week Tech Challenge</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VTC car fleet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Distance and fuel consumption </a:t>
            </a:r>
            <a:endParaRPr/>
          </a:p>
        </p:txBody>
      </p:sp>
      <p:sp>
        <p:nvSpPr>
          <p:cNvPr id="339" name="Google Shape;339;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found that on average, the distance of the ride is between 18 and 20 kilometers, which, in terms of aggregation, involves a total distance of 3.500 - 4.000 km for all the rides being analysed </a:t>
            </a:r>
            <a:endParaRPr/>
          </a:p>
          <a:p>
            <a:pPr indent="0" lvl="0" marL="0" rtl="0" algn="l">
              <a:spcBef>
                <a:spcPts val="1200"/>
              </a:spcBef>
              <a:spcAft>
                <a:spcPts val="0"/>
              </a:spcAft>
              <a:buNone/>
            </a:pPr>
            <a:r>
              <a:rPr lang="en"/>
              <a:t>Average consumption rate is 5 liters per 100 kilometers, which, </a:t>
            </a:r>
            <a:r>
              <a:rPr lang="en"/>
              <a:t>translate</a:t>
            </a:r>
            <a:r>
              <a:rPr lang="en"/>
              <a:t> into </a:t>
            </a:r>
            <a:r>
              <a:rPr lang="en"/>
              <a:t>aggregate</a:t>
            </a:r>
            <a:r>
              <a:rPr lang="en"/>
              <a:t> figures, gives us a total consumption of 175 - 200 litres</a:t>
            </a:r>
            <a:endParaRPr/>
          </a:p>
          <a:p>
            <a:pPr indent="0" lvl="0" marL="0" rtl="0" algn="l">
              <a:spcBef>
                <a:spcPts val="1200"/>
              </a:spcBef>
              <a:spcAft>
                <a:spcPts val="0"/>
              </a:spcAft>
              <a:buNone/>
            </a:pPr>
            <a:r>
              <a:rPr lang="en"/>
              <a:t>For this dataset we have no information on the fuel price, however we did some research from official (and thus reliable for the fact of being official…)</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Fuel price evolution </a:t>
            </a:r>
            <a:endParaRPr/>
          </a:p>
        </p:txBody>
      </p:sp>
      <p:pic>
        <p:nvPicPr>
          <p:cNvPr id="345" name="Google Shape;345;p23"/>
          <p:cNvPicPr preferRelativeResize="0"/>
          <p:nvPr/>
        </p:nvPicPr>
        <p:blipFill>
          <a:blip r:embed="rId3">
            <a:alphaModFix/>
          </a:blip>
          <a:stretch>
            <a:fillRect/>
          </a:stretch>
        </p:blipFill>
        <p:spPr>
          <a:xfrm>
            <a:off x="6147425" y="0"/>
            <a:ext cx="2996575" cy="1646449"/>
          </a:xfrm>
          <a:prstGeom prst="rect">
            <a:avLst/>
          </a:prstGeom>
          <a:noFill/>
          <a:ln>
            <a:noFill/>
          </a:ln>
        </p:spPr>
      </p:pic>
      <p:pic>
        <p:nvPicPr>
          <p:cNvPr id="346" name="Google Shape;346;p23" title="Chart"/>
          <p:cNvPicPr preferRelativeResize="0"/>
          <p:nvPr/>
        </p:nvPicPr>
        <p:blipFill>
          <a:blip r:embed="rId4">
            <a:alphaModFix/>
          </a:blip>
          <a:stretch>
            <a:fillRect/>
          </a:stretch>
        </p:blipFill>
        <p:spPr>
          <a:xfrm>
            <a:off x="432026" y="1852475"/>
            <a:ext cx="4676700" cy="2895874"/>
          </a:xfrm>
          <a:prstGeom prst="rect">
            <a:avLst/>
          </a:prstGeom>
          <a:noFill/>
          <a:ln>
            <a:noFill/>
          </a:ln>
        </p:spPr>
      </p:pic>
      <p:graphicFrame>
        <p:nvGraphicFramePr>
          <p:cNvPr id="347" name="Google Shape;347;p23"/>
          <p:cNvGraphicFramePr/>
          <p:nvPr/>
        </p:nvGraphicFramePr>
        <p:xfrm>
          <a:off x="5724500" y="2375875"/>
          <a:ext cx="3000000" cy="3000000"/>
        </p:xfrm>
        <a:graphic>
          <a:graphicData uri="http://schemas.openxmlformats.org/drawingml/2006/table">
            <a:tbl>
              <a:tblPr>
                <a:noFill/>
                <a:tableStyleId>{A900A76A-C615-4967-85B8-195CB14433F0}</a:tableStyleId>
              </a:tblPr>
              <a:tblGrid>
                <a:gridCol w="952500"/>
                <a:gridCol w="952500"/>
                <a:gridCol w="952500"/>
              </a:tblGrid>
              <a:tr h="219075">
                <a:tc>
                  <a:txBody>
                    <a:bodyPr/>
                    <a:lstStyle/>
                    <a:p>
                      <a:pPr indent="0" lvl="0" marL="0" rtl="0" algn="l">
                        <a:lnSpc>
                          <a:spcPct val="115000"/>
                        </a:lnSpc>
                        <a:spcBef>
                          <a:spcPts val="0"/>
                        </a:spcBef>
                        <a:spcAft>
                          <a:spcPts val="0"/>
                        </a:spcAft>
                        <a:buNone/>
                      </a:pPr>
                      <a:r>
                        <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Maven Pro"/>
                          <a:ea typeface="Maven Pro"/>
                          <a:cs typeface="Maven Pro"/>
                          <a:sym typeface="Maven Pro"/>
                        </a:rPr>
                        <a:t>Super 95</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Maven Pro"/>
                          <a:ea typeface="Maven Pro"/>
                          <a:cs typeface="Maven Pro"/>
                          <a:sym typeface="Maven Pro"/>
                        </a:rPr>
                        <a:t>Diesel</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19075">
                <a:tc>
                  <a:txBody>
                    <a:bodyPr/>
                    <a:lstStyle/>
                    <a:p>
                      <a:pPr indent="0" lvl="0" marL="0" rtl="0" algn="l">
                        <a:lnSpc>
                          <a:spcPct val="115000"/>
                        </a:lnSpc>
                        <a:spcBef>
                          <a:spcPts val="0"/>
                        </a:spcBef>
                        <a:spcAft>
                          <a:spcPts val="0"/>
                        </a:spcAft>
                        <a:buNone/>
                      </a:pPr>
                      <a:r>
                        <a:rPr lang="en" sz="1200">
                          <a:latin typeface="Maven Pro"/>
                          <a:ea typeface="Maven Pro"/>
                          <a:cs typeface="Maven Pro"/>
                          <a:sym typeface="Maven Pro"/>
                        </a:rPr>
                        <a:t>Avg.</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Maven Pro"/>
                          <a:ea typeface="Maven Pro"/>
                          <a:cs typeface="Maven Pro"/>
                          <a:sym typeface="Maven Pro"/>
                        </a:rPr>
                        <a:t>1.625€</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Maven Pro"/>
                          <a:ea typeface="Maven Pro"/>
                          <a:cs typeface="Maven Pro"/>
                          <a:sym typeface="Maven Pro"/>
                        </a:rPr>
                        <a:t>1.535€</a:t>
                      </a:r>
                      <a:endParaRPr sz="12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Maven Pro"/>
                          <a:ea typeface="Maven Pro"/>
                          <a:cs typeface="Maven Pro"/>
                          <a:sym typeface="Maven Pro"/>
                        </a:rPr>
                        <a:t>Max</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aven Pro"/>
                          <a:ea typeface="Maven Pro"/>
                          <a:cs typeface="Maven Pro"/>
                          <a:sym typeface="Maven Pro"/>
                        </a:rPr>
                        <a:t>1.710€</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aven Pro"/>
                          <a:ea typeface="Maven Pro"/>
                          <a:cs typeface="Maven Pro"/>
                          <a:sym typeface="Maven Pro"/>
                        </a:rPr>
                        <a:t>1.704€</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latin typeface="Maven Pro"/>
                          <a:ea typeface="Maven Pro"/>
                          <a:cs typeface="Maven Pro"/>
                          <a:sym typeface="Maven Pro"/>
                        </a:rPr>
                        <a:t>Min</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aven Pro"/>
                          <a:ea typeface="Maven Pro"/>
                          <a:cs typeface="Maven Pro"/>
                          <a:sym typeface="Maven Pro"/>
                        </a:rPr>
                        <a:t>1.576€</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Maven Pro"/>
                          <a:ea typeface="Maven Pro"/>
                          <a:cs typeface="Maven Pro"/>
                          <a:sym typeface="Maven Pro"/>
                        </a:rPr>
                        <a:t>1.409€</a:t>
                      </a:r>
                      <a:endParaRPr sz="1000">
                        <a:latin typeface="Maven Pro"/>
                        <a:ea typeface="Maven Pro"/>
                        <a:cs typeface="Maven Pro"/>
                        <a:sym typeface="Maven Pro"/>
                      </a:endParaRPr>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Fuel price calculation</a:t>
            </a:r>
            <a:endParaRPr/>
          </a:p>
        </p:txBody>
      </p:sp>
      <p:sp>
        <p:nvSpPr>
          <p:cNvPr id="353" name="Google Shape;353;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Putting the numbers together, we can get an estimate of the total fuel consumption in monetary units, a key performance indicator for the business to be taken into account…of course we also want to think about the environmental aspect… </a:t>
            </a:r>
            <a:endParaRPr/>
          </a:p>
        </p:txBody>
      </p:sp>
      <p:pic>
        <p:nvPicPr>
          <p:cNvPr id="354" name="Google Shape;354;p24"/>
          <p:cNvPicPr preferRelativeResize="0"/>
          <p:nvPr/>
        </p:nvPicPr>
        <p:blipFill>
          <a:blip r:embed="rId3">
            <a:alphaModFix/>
          </a:blip>
          <a:stretch>
            <a:fillRect/>
          </a:stretch>
        </p:blipFill>
        <p:spPr>
          <a:xfrm>
            <a:off x="6160425" y="0"/>
            <a:ext cx="2983575" cy="1990051"/>
          </a:xfrm>
          <a:prstGeom prst="rect">
            <a:avLst/>
          </a:prstGeom>
          <a:noFill/>
          <a:ln>
            <a:noFill/>
          </a:ln>
        </p:spPr>
      </p:pic>
      <p:pic>
        <p:nvPicPr>
          <p:cNvPr id="355" name="Google Shape;355;p24"/>
          <p:cNvPicPr preferRelativeResize="0"/>
          <p:nvPr/>
        </p:nvPicPr>
        <p:blipFill>
          <a:blip r:embed="rId4">
            <a:alphaModFix/>
          </a:blip>
          <a:stretch>
            <a:fillRect/>
          </a:stretch>
        </p:blipFill>
        <p:spPr>
          <a:xfrm>
            <a:off x="1350625" y="2924025"/>
            <a:ext cx="3947250" cy="221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Histograms </a:t>
            </a:r>
            <a:endParaRPr/>
          </a:p>
        </p:txBody>
      </p:sp>
      <p:pic>
        <p:nvPicPr>
          <p:cNvPr id="361" name="Google Shape;361;p25"/>
          <p:cNvPicPr preferRelativeResize="0"/>
          <p:nvPr/>
        </p:nvPicPr>
        <p:blipFill>
          <a:blip r:embed="rId3">
            <a:alphaModFix/>
          </a:blip>
          <a:stretch>
            <a:fillRect/>
          </a:stretch>
        </p:blipFill>
        <p:spPr>
          <a:xfrm>
            <a:off x="192051" y="1554725"/>
            <a:ext cx="3839050" cy="2585150"/>
          </a:xfrm>
          <a:prstGeom prst="rect">
            <a:avLst/>
          </a:prstGeom>
          <a:noFill/>
          <a:ln>
            <a:noFill/>
          </a:ln>
        </p:spPr>
      </p:pic>
      <p:pic>
        <p:nvPicPr>
          <p:cNvPr id="362" name="Google Shape;362;p25"/>
          <p:cNvPicPr preferRelativeResize="0"/>
          <p:nvPr/>
        </p:nvPicPr>
        <p:blipFill>
          <a:blip r:embed="rId4">
            <a:alphaModFix/>
          </a:blip>
          <a:stretch>
            <a:fillRect/>
          </a:stretch>
        </p:blipFill>
        <p:spPr>
          <a:xfrm>
            <a:off x="4667475" y="1704840"/>
            <a:ext cx="3393225" cy="2284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Histograms </a:t>
            </a:r>
            <a:endParaRPr/>
          </a:p>
        </p:txBody>
      </p:sp>
      <p:pic>
        <p:nvPicPr>
          <p:cNvPr id="368" name="Google Shape;368;p26"/>
          <p:cNvPicPr preferRelativeResize="0"/>
          <p:nvPr/>
        </p:nvPicPr>
        <p:blipFill>
          <a:blip r:embed="rId3">
            <a:alphaModFix/>
          </a:blip>
          <a:stretch>
            <a:fillRect/>
          </a:stretch>
        </p:blipFill>
        <p:spPr>
          <a:xfrm>
            <a:off x="293400" y="1820275"/>
            <a:ext cx="4278601" cy="2881150"/>
          </a:xfrm>
          <a:prstGeom prst="rect">
            <a:avLst/>
          </a:prstGeom>
          <a:noFill/>
          <a:ln>
            <a:noFill/>
          </a:ln>
        </p:spPr>
      </p:pic>
      <p:pic>
        <p:nvPicPr>
          <p:cNvPr id="369" name="Google Shape;369;p26"/>
          <p:cNvPicPr preferRelativeResize="0"/>
          <p:nvPr/>
        </p:nvPicPr>
        <p:blipFill>
          <a:blip r:embed="rId4">
            <a:alphaModFix/>
          </a:blip>
          <a:stretch>
            <a:fillRect/>
          </a:stretch>
        </p:blipFill>
        <p:spPr>
          <a:xfrm>
            <a:off x="5049075" y="1968900"/>
            <a:ext cx="3942525" cy="265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Histograms </a:t>
            </a:r>
            <a:endParaRPr/>
          </a:p>
        </p:txBody>
      </p:sp>
      <p:pic>
        <p:nvPicPr>
          <p:cNvPr id="375" name="Google Shape;375;p27"/>
          <p:cNvPicPr preferRelativeResize="0"/>
          <p:nvPr/>
        </p:nvPicPr>
        <p:blipFill>
          <a:blip r:embed="rId3">
            <a:alphaModFix/>
          </a:blip>
          <a:stretch>
            <a:fillRect/>
          </a:stretch>
        </p:blipFill>
        <p:spPr>
          <a:xfrm>
            <a:off x="1183800" y="1730175"/>
            <a:ext cx="4812764" cy="3240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Correlations </a:t>
            </a:r>
            <a:endParaRPr/>
          </a:p>
        </p:txBody>
      </p:sp>
      <p:pic>
        <p:nvPicPr>
          <p:cNvPr id="381" name="Google Shape;381;p28"/>
          <p:cNvPicPr preferRelativeResize="0"/>
          <p:nvPr/>
        </p:nvPicPr>
        <p:blipFill>
          <a:blip r:embed="rId3">
            <a:alphaModFix/>
          </a:blip>
          <a:stretch>
            <a:fillRect/>
          </a:stretch>
        </p:blipFill>
        <p:spPr>
          <a:xfrm>
            <a:off x="1123500" y="1636425"/>
            <a:ext cx="3834443" cy="3240826"/>
          </a:xfrm>
          <a:prstGeom prst="rect">
            <a:avLst/>
          </a:prstGeom>
          <a:noFill/>
          <a:ln>
            <a:noFill/>
          </a:ln>
        </p:spPr>
      </p:pic>
      <p:cxnSp>
        <p:nvCxnSpPr>
          <p:cNvPr id="382" name="Google Shape;382;p28"/>
          <p:cNvCxnSpPr/>
          <p:nvPr/>
        </p:nvCxnSpPr>
        <p:spPr>
          <a:xfrm>
            <a:off x="1191450" y="2479500"/>
            <a:ext cx="187500" cy="0"/>
          </a:xfrm>
          <a:prstGeom prst="straightConnector1">
            <a:avLst/>
          </a:prstGeom>
          <a:noFill/>
          <a:ln cap="flat" cmpd="sng" w="19050">
            <a:solidFill>
              <a:srgbClr val="1155CC"/>
            </a:solidFill>
            <a:prstDash val="solid"/>
            <a:round/>
            <a:headEnd len="med" w="med" type="none"/>
            <a:tailEnd len="med" w="med" type="stealth"/>
          </a:ln>
        </p:spPr>
      </p:cxnSp>
      <p:cxnSp>
        <p:nvCxnSpPr>
          <p:cNvPr id="383" name="Google Shape;383;p28"/>
          <p:cNvCxnSpPr/>
          <p:nvPr/>
        </p:nvCxnSpPr>
        <p:spPr>
          <a:xfrm rot="10800000">
            <a:off x="2176050" y="4732300"/>
            <a:ext cx="6600" cy="247800"/>
          </a:xfrm>
          <a:prstGeom prst="straightConnector1">
            <a:avLst/>
          </a:prstGeom>
          <a:noFill/>
          <a:ln cap="flat" cmpd="sng" w="19050">
            <a:solidFill>
              <a:srgbClr val="1155CC"/>
            </a:solidFill>
            <a:prstDash val="solid"/>
            <a:round/>
            <a:headEnd len="med" w="med" type="none"/>
            <a:tailEnd len="med" w="med" type="stealth"/>
          </a:ln>
        </p:spPr>
      </p:cxnSp>
      <p:cxnSp>
        <p:nvCxnSpPr>
          <p:cNvPr id="384" name="Google Shape;384;p28"/>
          <p:cNvCxnSpPr/>
          <p:nvPr/>
        </p:nvCxnSpPr>
        <p:spPr>
          <a:xfrm rot="10800000">
            <a:off x="2757075" y="4848825"/>
            <a:ext cx="6600" cy="247800"/>
          </a:xfrm>
          <a:prstGeom prst="straightConnector1">
            <a:avLst/>
          </a:prstGeom>
          <a:noFill/>
          <a:ln cap="flat" cmpd="sng" w="19050">
            <a:solidFill>
              <a:srgbClr val="1155CC"/>
            </a:solidFill>
            <a:prstDash val="solid"/>
            <a:round/>
            <a:headEnd len="med" w="med" type="none"/>
            <a:tailEnd len="med" w="med" type="stealth"/>
          </a:ln>
        </p:spPr>
      </p:cxnSp>
      <p:cxnSp>
        <p:nvCxnSpPr>
          <p:cNvPr id="385" name="Google Shape;385;p28"/>
          <p:cNvCxnSpPr/>
          <p:nvPr/>
        </p:nvCxnSpPr>
        <p:spPr>
          <a:xfrm rot="10800000">
            <a:off x="3070200" y="4848825"/>
            <a:ext cx="6600" cy="247800"/>
          </a:xfrm>
          <a:prstGeom prst="straightConnector1">
            <a:avLst/>
          </a:prstGeom>
          <a:noFill/>
          <a:ln cap="flat" cmpd="sng" w="19050">
            <a:solidFill>
              <a:srgbClr val="1155CC"/>
            </a:solidFill>
            <a:prstDash val="solid"/>
            <a:round/>
            <a:headEnd len="med" w="med" type="none"/>
            <a:tailEnd len="med" w="med" type="stealth"/>
          </a:ln>
        </p:spPr>
      </p:cxnSp>
      <p:cxnSp>
        <p:nvCxnSpPr>
          <p:cNvPr id="386" name="Google Shape;386;p28"/>
          <p:cNvCxnSpPr/>
          <p:nvPr/>
        </p:nvCxnSpPr>
        <p:spPr>
          <a:xfrm rot="10800000">
            <a:off x="3349850" y="4484500"/>
            <a:ext cx="6600" cy="247800"/>
          </a:xfrm>
          <a:prstGeom prst="straightConnector1">
            <a:avLst/>
          </a:prstGeom>
          <a:noFill/>
          <a:ln cap="flat" cmpd="sng" w="19050">
            <a:solidFill>
              <a:srgbClr val="1155CC"/>
            </a:solidFill>
            <a:prstDash val="solid"/>
            <a:round/>
            <a:headEnd len="med" w="med" type="none"/>
            <a:tailEnd len="med" w="med" type="stealth"/>
          </a:ln>
        </p:spPr>
      </p:cxnSp>
      <p:cxnSp>
        <p:nvCxnSpPr>
          <p:cNvPr id="387" name="Google Shape;387;p28"/>
          <p:cNvCxnSpPr/>
          <p:nvPr/>
        </p:nvCxnSpPr>
        <p:spPr>
          <a:xfrm rot="10800000">
            <a:off x="3649575" y="4531375"/>
            <a:ext cx="6600" cy="247800"/>
          </a:xfrm>
          <a:prstGeom prst="straightConnector1">
            <a:avLst/>
          </a:prstGeom>
          <a:noFill/>
          <a:ln cap="flat" cmpd="sng" w="19050">
            <a:solidFill>
              <a:srgbClr val="1155CC"/>
            </a:solidFill>
            <a:prstDash val="solid"/>
            <a:round/>
            <a:headEnd len="med" w="med" type="none"/>
            <a:tailEnd len="med" w="med" type="stealth"/>
          </a:ln>
        </p:spPr>
      </p:cxnSp>
      <p:sp>
        <p:nvSpPr>
          <p:cNvPr id="388" name="Google Shape;388;p28"/>
          <p:cNvSpPr txBox="1"/>
          <p:nvPr/>
        </p:nvSpPr>
        <p:spPr>
          <a:xfrm>
            <a:off x="5619000" y="232200"/>
            <a:ext cx="30000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ven Pro"/>
                <a:ea typeface="Maven Pro"/>
                <a:cs typeface="Maven Pro"/>
                <a:sym typeface="Maven Pro"/>
              </a:rPr>
              <a:t>We see some relationships between </a:t>
            </a:r>
            <a:r>
              <a:rPr b="1" lang="en">
                <a:latin typeface="Maven Pro"/>
                <a:ea typeface="Maven Pro"/>
                <a:cs typeface="Maven Pro"/>
                <a:sym typeface="Maven Pro"/>
              </a:rPr>
              <a:t>temperature-related variables</a:t>
            </a:r>
            <a:r>
              <a:rPr lang="en">
                <a:latin typeface="Maven Pro"/>
                <a:ea typeface="Maven Pro"/>
                <a:cs typeface="Maven Pro"/>
                <a:sym typeface="Maven Pro"/>
              </a:rPr>
              <a:t> (temperature inside-temperature outside, positive, 0.36); we may also conclude that conditions such as </a:t>
            </a:r>
            <a:r>
              <a:rPr b="1" lang="en">
                <a:latin typeface="Maven Pro"/>
                <a:ea typeface="Maven Pro"/>
                <a:cs typeface="Maven Pro"/>
                <a:sym typeface="Maven Pro"/>
              </a:rPr>
              <a:t>rain and sun</a:t>
            </a:r>
            <a:r>
              <a:rPr lang="en">
                <a:latin typeface="Maven Pro"/>
                <a:ea typeface="Maven Pro"/>
                <a:cs typeface="Maven Pro"/>
                <a:sym typeface="Maven Pro"/>
              </a:rPr>
              <a:t> also affect temperature (0.24 in the relation between air conditioning, AC, and rain, 0.17 and the relation between AC and temperature outside, 0.3 in the relation between AC and temperature inside); rain conditions also seem to affect </a:t>
            </a:r>
            <a:r>
              <a:rPr b="1" lang="en">
                <a:latin typeface="Maven Pro"/>
                <a:ea typeface="Maven Pro"/>
                <a:cs typeface="Maven Pro"/>
                <a:sym typeface="Maven Pro"/>
              </a:rPr>
              <a:t>consume</a:t>
            </a:r>
            <a:r>
              <a:rPr lang="en">
                <a:latin typeface="Maven Pro"/>
                <a:ea typeface="Maven Pro"/>
                <a:cs typeface="Maven Pro"/>
                <a:sym typeface="Maven Pro"/>
              </a:rPr>
              <a:t> (positive relation of 0.25). On the contrary, the amount of liters refuelled do not seem to be affected by any of the explanatory variables.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“transformations” in our model…</a:t>
            </a:r>
            <a:endParaRPr/>
          </a:p>
        </p:txBody>
      </p:sp>
      <p:sp>
        <p:nvSpPr>
          <p:cNvPr id="394" name="Google Shape;394;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C</a:t>
            </a:r>
            <a:r>
              <a:rPr b="1" lang="en"/>
              <a:t>onsumption rate</a:t>
            </a:r>
            <a:r>
              <a:rPr lang="en"/>
              <a:t> that we are given is the number of </a:t>
            </a:r>
            <a:r>
              <a:rPr b="1" lang="en"/>
              <a:t>liters per 100 kilometers</a:t>
            </a:r>
            <a:r>
              <a:rPr lang="en"/>
              <a:t>, in order to calculate the </a:t>
            </a:r>
            <a:r>
              <a:rPr b="1" lang="en"/>
              <a:t>total fuel consumption</a:t>
            </a:r>
            <a:r>
              <a:rPr lang="en"/>
              <a:t>, we will include a new column in the table, "total consumption", which is the result of multiplying the consumption rate times the number of kilometers, divided by 100. We will have a new variable in our dataset, this will be the </a:t>
            </a:r>
            <a:r>
              <a:rPr b="1" lang="en"/>
              <a:t>target: </a:t>
            </a:r>
            <a:endParaRPr b="1"/>
          </a:p>
        </p:txBody>
      </p:sp>
      <p:pic>
        <p:nvPicPr>
          <p:cNvPr id="395" name="Google Shape;395;p29"/>
          <p:cNvPicPr preferRelativeResize="0"/>
          <p:nvPr/>
        </p:nvPicPr>
        <p:blipFill>
          <a:blip r:embed="rId3">
            <a:alphaModFix/>
          </a:blip>
          <a:stretch>
            <a:fillRect/>
          </a:stretch>
        </p:blipFill>
        <p:spPr>
          <a:xfrm>
            <a:off x="1439250" y="3474697"/>
            <a:ext cx="6559500" cy="1330250"/>
          </a:xfrm>
          <a:prstGeom prst="rect">
            <a:avLst/>
          </a:prstGeom>
          <a:noFill/>
          <a:ln>
            <a:noFill/>
          </a:ln>
        </p:spPr>
      </p:pic>
      <p:sp>
        <p:nvSpPr>
          <p:cNvPr id="396" name="Google Shape;396;p29"/>
          <p:cNvSpPr/>
          <p:nvPr/>
        </p:nvSpPr>
        <p:spPr>
          <a:xfrm>
            <a:off x="6314875" y="3821475"/>
            <a:ext cx="723300" cy="930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397" name="Google Shape;397;p29"/>
          <p:cNvCxnSpPr/>
          <p:nvPr/>
        </p:nvCxnSpPr>
        <p:spPr>
          <a:xfrm flipH="1">
            <a:off x="7078375" y="3526775"/>
            <a:ext cx="227700" cy="2679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a:t>
            </a:r>
            <a:endParaRPr/>
          </a:p>
        </p:txBody>
      </p:sp>
      <p:sp>
        <p:nvSpPr>
          <p:cNvPr id="403" name="Google Shape;403;p3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categorical_columns = dataset_1A.select_dtypes(include=['object']).columns</a:t>
            </a:r>
            <a:endParaRPr/>
          </a:p>
          <a:p>
            <a:pPr indent="0" lvl="0" marL="0" rtl="0" algn="l">
              <a:spcBef>
                <a:spcPts val="1200"/>
              </a:spcBef>
              <a:spcAft>
                <a:spcPts val="0"/>
              </a:spcAft>
              <a:buNone/>
            </a:pPr>
            <a:r>
              <a:rPr lang="en"/>
              <a:t>dataset_1A = pd.get_dummies(dataset_1A, columns=categorical_columns, drop_first=True)</a:t>
            </a:r>
            <a:endParaRPr/>
          </a:p>
          <a:p>
            <a:pPr indent="0" lvl="0" marL="0" rtl="0" algn="l">
              <a:spcBef>
                <a:spcPts val="1200"/>
              </a:spcBef>
              <a:spcAft>
                <a:spcPts val="0"/>
              </a:spcAft>
              <a:buNone/>
            </a:pPr>
            <a:r>
              <a:rPr b="1" lang="en" sz="1779"/>
              <a:t>X = dataset_1A.drop(columns=['total_consumption'])</a:t>
            </a:r>
            <a:endParaRPr b="1" sz="1779"/>
          </a:p>
          <a:p>
            <a:pPr indent="0" lvl="0" marL="0" rtl="0" algn="l">
              <a:spcBef>
                <a:spcPts val="1200"/>
              </a:spcBef>
              <a:spcAft>
                <a:spcPts val="0"/>
              </a:spcAft>
              <a:buNone/>
            </a:pPr>
            <a:r>
              <a:rPr b="1" lang="en" sz="1779"/>
              <a:t>y = dataset_1A['total_consumption']</a:t>
            </a:r>
            <a:endParaRPr b="1" sz="1779"/>
          </a:p>
          <a:p>
            <a:pPr indent="0" lvl="0" marL="0" rtl="0" algn="l">
              <a:spcBef>
                <a:spcPts val="1200"/>
              </a:spcBef>
              <a:spcAft>
                <a:spcPts val="0"/>
              </a:spcAft>
              <a:buNone/>
            </a:pPr>
            <a:r>
              <a:rPr lang="en"/>
              <a:t>X_train, X_test, y_train, y_test = train_test_split(X, y, test_size=0.2, random_state=42)</a:t>
            </a:r>
            <a:endParaRPr/>
          </a:p>
          <a:p>
            <a:pPr indent="0" lvl="0" marL="0" rtl="0" algn="l">
              <a:spcBef>
                <a:spcPts val="1200"/>
              </a:spcBef>
              <a:spcAft>
                <a:spcPts val="0"/>
              </a:spcAft>
              <a:buNone/>
            </a:pPr>
            <a:r>
              <a:rPr lang="en"/>
              <a:t>model = LinearRegression()</a:t>
            </a:r>
            <a:endParaRPr/>
          </a:p>
          <a:p>
            <a:pPr indent="0" lvl="0" marL="0" rtl="0" algn="l">
              <a:spcBef>
                <a:spcPts val="1200"/>
              </a:spcBef>
              <a:spcAft>
                <a:spcPts val="0"/>
              </a:spcAft>
              <a:buNone/>
            </a:pPr>
            <a:r>
              <a:rPr lang="en"/>
              <a:t>model.fit(X_train, y_train)</a:t>
            </a:r>
            <a:endParaRPr/>
          </a:p>
          <a:p>
            <a:pPr indent="0" lvl="0" marL="0" rtl="0" algn="l">
              <a:spcBef>
                <a:spcPts val="1200"/>
              </a:spcBef>
              <a:spcAft>
                <a:spcPts val="0"/>
              </a:spcAft>
              <a:buNone/>
            </a:pPr>
            <a:r>
              <a:rPr lang="en"/>
              <a:t>y_pred = model.predict(X_test)</a:t>
            </a:r>
            <a:endParaRPr/>
          </a:p>
          <a:p>
            <a:pPr indent="0" lvl="0" marL="0" rtl="0" algn="l">
              <a:spcBef>
                <a:spcPts val="1200"/>
              </a:spcBef>
              <a:spcAft>
                <a:spcPts val="1200"/>
              </a:spcAft>
              <a:buNone/>
            </a:pPr>
            <a:r>
              <a:t/>
            </a:r>
            <a:endParaRPr/>
          </a:p>
        </p:txBody>
      </p:sp>
      <p:sp>
        <p:nvSpPr>
          <p:cNvPr id="404" name="Google Shape;404;p30"/>
          <p:cNvSpPr txBox="1"/>
          <p:nvPr/>
        </p:nvSpPr>
        <p:spPr>
          <a:xfrm>
            <a:off x="5451575" y="3408925"/>
            <a:ext cx="339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highlight>
                  <a:srgbClr val="FFFFFF"/>
                </a:highlight>
                <a:latin typeface="Maven Pro"/>
                <a:ea typeface="Maven Pro"/>
                <a:cs typeface="Maven Pro"/>
                <a:sym typeface="Maven Pro"/>
              </a:rPr>
              <a:t>Mean Squared Error: </a:t>
            </a:r>
            <a:r>
              <a:rPr lang="en" sz="1050">
                <a:highlight>
                  <a:srgbClr val="FFFFFF"/>
                </a:highlight>
                <a:latin typeface="Maven Pro"/>
                <a:ea typeface="Maven Pro"/>
                <a:cs typeface="Maven Pro"/>
                <a:sym typeface="Maven Pro"/>
              </a:rPr>
              <a:t>0.012895220610231878</a:t>
            </a:r>
            <a:endParaRPr sz="1050">
              <a:highlight>
                <a:srgbClr val="FFFFFF"/>
              </a:highlight>
              <a:latin typeface="Maven Pro"/>
              <a:ea typeface="Maven Pro"/>
              <a:cs typeface="Maven Pro"/>
              <a:sym typeface="Maven Pro"/>
            </a:endParaRPr>
          </a:p>
          <a:p>
            <a:pPr indent="0" lvl="0" marL="0" rtl="0" algn="l">
              <a:spcBef>
                <a:spcPts val="0"/>
              </a:spcBef>
              <a:spcAft>
                <a:spcPts val="0"/>
              </a:spcAft>
              <a:buNone/>
            </a:pPr>
            <a:r>
              <a:rPr lang="en" sz="1050">
                <a:highlight>
                  <a:srgbClr val="FFFFFF"/>
                </a:highlight>
                <a:latin typeface="Maven Pro"/>
                <a:ea typeface="Maven Pro"/>
                <a:cs typeface="Maven Pro"/>
                <a:sym typeface="Maven Pro"/>
              </a:rPr>
              <a:t>Root Mean Squared Error: 0.11355712487656544</a:t>
            </a:r>
            <a:endParaRPr sz="1050">
              <a:highlight>
                <a:srgbClr val="FFFFFF"/>
              </a:highlight>
              <a:latin typeface="Maven Pro"/>
              <a:ea typeface="Maven Pro"/>
              <a:cs typeface="Maven Pro"/>
              <a:sym typeface="Maven Pro"/>
            </a:endParaRPr>
          </a:p>
          <a:p>
            <a:pPr indent="0" lvl="0" marL="0" rtl="0" algn="l">
              <a:spcBef>
                <a:spcPts val="0"/>
              </a:spcBef>
              <a:spcAft>
                <a:spcPts val="0"/>
              </a:spcAft>
              <a:buNone/>
            </a:pPr>
            <a:r>
              <a:rPr lang="en" sz="1050">
                <a:highlight>
                  <a:srgbClr val="FFFFFF"/>
                </a:highlight>
                <a:latin typeface="Maven Pro"/>
                <a:ea typeface="Maven Pro"/>
                <a:cs typeface="Maven Pro"/>
                <a:sym typeface="Maven Pro"/>
              </a:rPr>
              <a:t>Mean Absolute Error: 0.058221577789319884</a:t>
            </a:r>
            <a:endParaRPr sz="1050">
              <a:highlight>
                <a:srgbClr val="FFFFFF"/>
              </a:highlight>
              <a:latin typeface="Maven Pro"/>
              <a:ea typeface="Maven Pro"/>
              <a:cs typeface="Maven Pro"/>
              <a:sym typeface="Maven Pro"/>
            </a:endParaRPr>
          </a:p>
          <a:p>
            <a:pPr indent="0" lvl="0" marL="0" rtl="0" algn="l">
              <a:lnSpc>
                <a:spcPct val="115000"/>
              </a:lnSpc>
              <a:spcBef>
                <a:spcPts val="0"/>
              </a:spcBef>
              <a:spcAft>
                <a:spcPts val="0"/>
              </a:spcAft>
              <a:buNone/>
            </a:pPr>
            <a:r>
              <a:rPr b="1" lang="en" sz="1050">
                <a:highlight>
                  <a:srgbClr val="FFFFFF"/>
                </a:highlight>
                <a:latin typeface="Maven Pro"/>
                <a:ea typeface="Maven Pro"/>
                <a:cs typeface="Maven Pro"/>
                <a:sym typeface="Maven Pro"/>
              </a:rPr>
              <a:t>R-squared: </a:t>
            </a:r>
            <a:r>
              <a:rPr lang="en" sz="1050">
                <a:highlight>
                  <a:srgbClr val="FFFFFF"/>
                </a:highlight>
                <a:latin typeface="Maven Pro"/>
                <a:ea typeface="Maven Pro"/>
                <a:cs typeface="Maven Pro"/>
                <a:sym typeface="Maven Pro"/>
              </a:rPr>
              <a:t>0.9924541713964911</a:t>
            </a:r>
            <a:endParaRPr sz="1050">
              <a:highlight>
                <a:srgbClr val="FFFFFF"/>
              </a:highlight>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a:t>
            </a:r>
            <a:endParaRPr/>
          </a:p>
        </p:txBody>
      </p:sp>
      <p:pic>
        <p:nvPicPr>
          <p:cNvPr id="410" name="Google Shape;410;p31"/>
          <p:cNvPicPr preferRelativeResize="0"/>
          <p:nvPr/>
        </p:nvPicPr>
        <p:blipFill>
          <a:blip r:embed="rId3">
            <a:alphaModFix/>
          </a:blip>
          <a:stretch>
            <a:fillRect/>
          </a:stretch>
        </p:blipFill>
        <p:spPr>
          <a:xfrm>
            <a:off x="1303800" y="1792175"/>
            <a:ext cx="5267400" cy="309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at hand</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Analyse fuel consumption and find the most suitable fuel type </a:t>
            </a:r>
            <a:endParaRPr/>
          </a:p>
          <a:p>
            <a:pPr indent="0" lvl="0" marL="0" rtl="0" algn="l">
              <a:spcBef>
                <a:spcPts val="1200"/>
              </a:spcBef>
              <a:spcAft>
                <a:spcPts val="0"/>
              </a:spcAft>
              <a:buNone/>
            </a:pPr>
            <a:r>
              <a:rPr lang="en"/>
              <a:t>Link to the exercise: </a:t>
            </a:r>
            <a:r>
              <a:rPr lang="en" u="sng">
                <a:solidFill>
                  <a:schemeClr val="hlink"/>
                </a:solidFill>
                <a:hlinkClick r:id="rId3"/>
              </a:rPr>
              <a:t>https://github.com/carlosruiz-stack/technical_challenge_DA/tree/master</a:t>
            </a:r>
            <a:endParaRPr/>
          </a:p>
          <a:p>
            <a:pPr indent="0" lvl="0" marL="0" rtl="0" algn="l">
              <a:spcBef>
                <a:spcPts val="1200"/>
              </a:spcBef>
              <a:spcAft>
                <a:spcPts val="1200"/>
              </a:spcAft>
              <a:buNone/>
            </a:pPr>
            <a:r>
              <a:rPr lang="en"/>
              <a:t>Link to </a:t>
            </a:r>
            <a:r>
              <a:rPr lang="en"/>
              <a:t>the Github repository: </a:t>
            </a:r>
            <a:r>
              <a:rPr lang="en" u="sng">
                <a:solidFill>
                  <a:schemeClr val="hlink"/>
                </a:solidFill>
                <a:hlinkClick r:id="rId4"/>
              </a:rPr>
              <a:t>https://github.com/carlosruiz-stack/technical_challenge_DA.git</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variance (ANOVA)</a:t>
            </a:r>
            <a:endParaRPr/>
          </a:p>
        </p:txBody>
      </p:sp>
      <p:sp>
        <p:nvSpPr>
          <p:cNvPr id="416" name="Google Shape;416;p32"/>
          <p:cNvSpPr txBox="1"/>
          <p:nvPr>
            <p:ph idx="1" type="body"/>
          </p:nvPr>
        </p:nvSpPr>
        <p:spPr>
          <a:xfrm>
            <a:off x="1303800" y="19699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want to find if the average speed has been different in cars that used as a gas_type SP98 and E10, assuming a confidence level of 99%. For this, we will perform the analysis of variance (ANOVA), where we will compare the p-value to the </a:t>
            </a:r>
            <a:r>
              <a:rPr lang="en"/>
              <a:t>significance</a:t>
            </a:r>
            <a:r>
              <a:rPr lang="en"/>
              <a:t> level in order to decide whether we keep the null hypothesis of we reject it. </a:t>
            </a:r>
            <a:endParaRPr/>
          </a:p>
        </p:txBody>
      </p:sp>
      <p:pic>
        <p:nvPicPr>
          <p:cNvPr id="417" name="Google Shape;417;p32"/>
          <p:cNvPicPr preferRelativeResize="0"/>
          <p:nvPr/>
        </p:nvPicPr>
        <p:blipFill>
          <a:blip r:embed="rId3">
            <a:alphaModFix/>
          </a:blip>
          <a:stretch>
            <a:fillRect/>
          </a:stretch>
        </p:blipFill>
        <p:spPr>
          <a:xfrm>
            <a:off x="6737050" y="0"/>
            <a:ext cx="2395623" cy="1597875"/>
          </a:xfrm>
          <a:prstGeom prst="rect">
            <a:avLst/>
          </a:prstGeom>
          <a:noFill/>
          <a:ln>
            <a:noFill/>
          </a:ln>
        </p:spPr>
      </p:pic>
      <p:sp>
        <p:nvSpPr>
          <p:cNvPr id="418" name="Google Shape;418;p32"/>
          <p:cNvSpPr txBox="1"/>
          <p:nvPr/>
        </p:nvSpPr>
        <p:spPr>
          <a:xfrm>
            <a:off x="1372950" y="32950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highlight>
                  <a:srgbClr val="FFFFFF"/>
                </a:highlight>
                <a:latin typeface="Maven Pro"/>
                <a:ea typeface="Maven Pro"/>
                <a:cs typeface="Maven Pro"/>
                <a:sym typeface="Maven Pro"/>
              </a:rPr>
              <a:t>ANOVA Results:</a:t>
            </a:r>
            <a:endParaRPr sz="1050">
              <a:highlight>
                <a:srgbClr val="FFFFFF"/>
              </a:highlight>
              <a:latin typeface="Maven Pro"/>
              <a:ea typeface="Maven Pro"/>
              <a:cs typeface="Maven Pro"/>
              <a:sym typeface="Maven Pro"/>
            </a:endParaRPr>
          </a:p>
          <a:p>
            <a:pPr indent="0" lvl="0" marL="0" rtl="0" algn="l">
              <a:spcBef>
                <a:spcPts val="0"/>
              </a:spcBef>
              <a:spcAft>
                <a:spcPts val="0"/>
              </a:spcAft>
              <a:buNone/>
            </a:pPr>
            <a:r>
              <a:rPr b="1" lang="en" sz="1050">
                <a:highlight>
                  <a:srgbClr val="FFFFFF"/>
                </a:highlight>
                <a:latin typeface="Maven Pro"/>
                <a:ea typeface="Maven Pro"/>
                <a:cs typeface="Maven Pro"/>
                <a:sym typeface="Maven Pro"/>
              </a:rPr>
              <a:t>Statistic:</a:t>
            </a:r>
            <a:r>
              <a:rPr lang="en" sz="1050">
                <a:highlight>
                  <a:srgbClr val="FFFFFF"/>
                </a:highlight>
                <a:latin typeface="Maven Pro"/>
                <a:ea typeface="Maven Pro"/>
                <a:cs typeface="Maven Pro"/>
                <a:sym typeface="Maven Pro"/>
              </a:rPr>
              <a:t> 3.6939</a:t>
            </a:r>
            <a:endParaRPr sz="1050">
              <a:highlight>
                <a:srgbClr val="FFFFFF"/>
              </a:highlight>
              <a:latin typeface="Maven Pro"/>
              <a:ea typeface="Maven Pro"/>
              <a:cs typeface="Maven Pro"/>
              <a:sym typeface="Maven Pro"/>
            </a:endParaRPr>
          </a:p>
          <a:p>
            <a:pPr indent="0" lvl="0" marL="0" rtl="0" algn="l">
              <a:spcBef>
                <a:spcPts val="0"/>
              </a:spcBef>
              <a:spcAft>
                <a:spcPts val="0"/>
              </a:spcAft>
              <a:buNone/>
            </a:pPr>
            <a:r>
              <a:rPr b="1" lang="en" sz="1050">
                <a:highlight>
                  <a:srgbClr val="FFFFFF"/>
                </a:highlight>
                <a:latin typeface="Maven Pro"/>
                <a:ea typeface="Maven Pro"/>
                <a:cs typeface="Maven Pro"/>
                <a:sym typeface="Maven Pro"/>
              </a:rPr>
              <a:t>P-value: </a:t>
            </a:r>
            <a:r>
              <a:rPr lang="en" sz="1050">
                <a:highlight>
                  <a:srgbClr val="FFFFFF"/>
                </a:highlight>
                <a:latin typeface="Maven Pro"/>
                <a:ea typeface="Maven Pro"/>
                <a:cs typeface="Maven Pro"/>
                <a:sym typeface="Maven Pro"/>
              </a:rPr>
              <a:t>0.0553</a:t>
            </a:r>
            <a:endParaRPr sz="1050">
              <a:highlight>
                <a:srgbClr val="FFFFFF"/>
              </a:highlight>
              <a:latin typeface="Maven Pro"/>
              <a:ea typeface="Maven Pro"/>
              <a:cs typeface="Maven Pro"/>
              <a:sym typeface="Maven Pro"/>
            </a:endParaRPr>
          </a:p>
          <a:p>
            <a:pPr indent="0" lvl="0" marL="0" rtl="0" algn="l">
              <a:lnSpc>
                <a:spcPct val="115000"/>
              </a:lnSpc>
              <a:spcBef>
                <a:spcPts val="0"/>
              </a:spcBef>
              <a:spcAft>
                <a:spcPts val="0"/>
              </a:spcAft>
              <a:buNone/>
            </a:pPr>
            <a:r>
              <a:rPr lang="en" sz="1050">
                <a:highlight>
                  <a:srgbClr val="FFFFFF"/>
                </a:highlight>
                <a:latin typeface="Maven Pro"/>
                <a:ea typeface="Maven Pro"/>
                <a:cs typeface="Maven Pro"/>
                <a:sym typeface="Maven Pro"/>
              </a:rPr>
              <a:t>Significance Level (alpha): 0.0100</a:t>
            </a:r>
            <a:endParaRPr sz="1050">
              <a:highlight>
                <a:srgbClr val="FFFFFF"/>
              </a:highlight>
              <a:latin typeface="Maven Pro"/>
              <a:ea typeface="Maven Pro"/>
              <a:cs typeface="Maven Pro"/>
              <a:sym typeface="Maven Pro"/>
            </a:endParaRPr>
          </a:p>
        </p:txBody>
      </p:sp>
      <p:sp>
        <p:nvSpPr>
          <p:cNvPr id="419" name="Google Shape;419;p32"/>
          <p:cNvSpPr txBox="1"/>
          <p:nvPr/>
        </p:nvSpPr>
        <p:spPr>
          <a:xfrm>
            <a:off x="4132200" y="3258750"/>
            <a:ext cx="4707600" cy="957000"/>
          </a:xfrm>
          <a:prstGeom prst="rect">
            <a:avLst/>
          </a:prstGeom>
          <a:noFill/>
          <a:ln>
            <a:noFill/>
          </a:ln>
        </p:spPr>
        <p:txBody>
          <a:bodyPr anchorCtr="0" anchor="t" bIns="91425" lIns="91425" spcFirstLastPara="1" rIns="91425" wrap="square" tIns="91425">
            <a:spAutoFit/>
          </a:bodyPr>
          <a:lstStyle/>
          <a:p>
            <a:pPr indent="0" lvl="0" marL="38100" marR="38100" rtl="0" algn="l">
              <a:lnSpc>
                <a:spcPct val="115000"/>
              </a:lnSpc>
              <a:spcBef>
                <a:spcPts val="0"/>
              </a:spcBef>
              <a:spcAft>
                <a:spcPts val="0"/>
              </a:spcAft>
              <a:buNone/>
            </a:pPr>
            <a:r>
              <a:rPr lang="en" sz="1150">
                <a:latin typeface="Maven Pro"/>
                <a:ea typeface="Maven Pro"/>
                <a:cs typeface="Maven Pro"/>
                <a:sym typeface="Maven Pro"/>
              </a:rPr>
              <a:t>Since the p-value is higher than Alpha, we maintain the null hypothesis that the average speed does not vary from cars with one fuel type to another (SP98 vs. E10).</a:t>
            </a:r>
            <a:endParaRPr sz="1150">
              <a:latin typeface="Maven Pro"/>
              <a:ea typeface="Maven Pro"/>
              <a:cs typeface="Maven Pro"/>
              <a:sym typeface="Maven Pro"/>
            </a:endParaRPr>
          </a:p>
          <a:p>
            <a:pPr indent="0" lvl="0" marL="0" rtl="0" algn="l">
              <a:lnSpc>
                <a:spcPct val="115000"/>
              </a:lnSpc>
              <a:spcBef>
                <a:spcPts val="0"/>
              </a:spcBef>
              <a:spcAft>
                <a:spcPts val="0"/>
              </a:spcAft>
              <a:buNone/>
            </a:pPr>
            <a:r>
              <a:t/>
            </a:r>
            <a:endParaRPr sz="1050">
              <a:highlight>
                <a:srgbClr val="F7F7F7"/>
              </a:highlight>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Speed comparison </a:t>
            </a:r>
            <a:endParaRPr/>
          </a:p>
        </p:txBody>
      </p:sp>
      <p:sp>
        <p:nvSpPr>
          <p:cNvPr id="425" name="Google Shape;425;p33"/>
          <p:cNvSpPr txBox="1"/>
          <p:nvPr>
            <p:ph idx="1" type="body"/>
          </p:nvPr>
        </p:nvSpPr>
        <p:spPr>
          <a:xfrm>
            <a:off x="1303800" y="210392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It is a good idea to analyse avg. speed as it is something that also affects fuel consumption, a deeper analysis of the </a:t>
            </a:r>
            <a:r>
              <a:rPr lang="en"/>
              <a:t>driving</a:t>
            </a:r>
            <a:r>
              <a:rPr lang="en"/>
              <a:t> </a:t>
            </a:r>
            <a:r>
              <a:rPr lang="en"/>
              <a:t>style, you don’t have the same fuel consumption in a normal than an aggressive style, so this</a:t>
            </a:r>
            <a:r>
              <a:rPr lang="en"/>
              <a:t> would also give us </a:t>
            </a:r>
            <a:r>
              <a:rPr lang="en"/>
              <a:t>interesting</a:t>
            </a:r>
            <a:r>
              <a:rPr lang="en"/>
              <a:t> insights… </a:t>
            </a:r>
            <a:endParaRPr/>
          </a:p>
        </p:txBody>
      </p:sp>
      <p:pic>
        <p:nvPicPr>
          <p:cNvPr id="426" name="Google Shape;426;p33"/>
          <p:cNvPicPr preferRelativeResize="0"/>
          <p:nvPr/>
        </p:nvPicPr>
        <p:blipFill>
          <a:blip r:embed="rId3">
            <a:alphaModFix/>
          </a:blip>
          <a:stretch>
            <a:fillRect/>
          </a:stretch>
        </p:blipFill>
        <p:spPr>
          <a:xfrm>
            <a:off x="5606123" y="0"/>
            <a:ext cx="3537878" cy="1990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conclude…</a:t>
            </a:r>
            <a:endParaRPr/>
          </a:p>
        </p:txBody>
      </p:sp>
      <p:sp>
        <p:nvSpPr>
          <p:cNvPr id="432" name="Google Shape;432;p34"/>
          <p:cNvSpPr txBox="1"/>
          <p:nvPr>
            <p:ph idx="1" type="body"/>
          </p:nvPr>
        </p:nvSpPr>
        <p:spPr>
          <a:xfrm>
            <a:off x="1303800" y="1370275"/>
            <a:ext cx="7030500" cy="31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have performed an analysis on the dataset provided, created a machine learning model to predict fuel consumption based on the </a:t>
            </a:r>
            <a:r>
              <a:rPr lang="en"/>
              <a:t>variables</a:t>
            </a:r>
            <a:r>
              <a:rPr lang="en"/>
              <a:t> provided, with some transformations, and also suggested the creation of a streamlit user interface with a python script to calculate fuel consumption. </a:t>
            </a:r>
            <a:endParaRPr/>
          </a:p>
          <a:p>
            <a:pPr indent="0" lvl="0" marL="0" rtl="0" algn="l">
              <a:spcBef>
                <a:spcPts val="1200"/>
              </a:spcBef>
              <a:spcAft>
                <a:spcPts val="0"/>
              </a:spcAft>
              <a:buNone/>
            </a:pPr>
            <a:r>
              <a:rPr lang="en"/>
              <a:t>Apart from the above, we have also gathered some external information regarding fuel prices to get an estimate of the fuel consumption which is a kpi for this taxi company. </a:t>
            </a:r>
            <a:endParaRPr/>
          </a:p>
          <a:p>
            <a:pPr indent="0" lvl="0" marL="0" rtl="0" algn="l">
              <a:spcBef>
                <a:spcPts val="1200"/>
              </a:spcBef>
              <a:spcAft>
                <a:spcPts val="1200"/>
              </a:spcAft>
              <a:buNone/>
            </a:pPr>
            <a:r>
              <a:rPr lang="en"/>
              <a:t>A value-adding solution would also be having an application for fleet management </a:t>
            </a:r>
            <a:r>
              <a:rPr lang="en"/>
              <a:t>where you can keep track, not only of the fuel consumption, but also of the driving style, speed, and keeping control of upcoming preventive maintenances, this can easily be achieved with different applications existing in the market.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more thing, I’ll keep short!!</a:t>
            </a:r>
            <a:endParaRPr/>
          </a:p>
        </p:txBody>
      </p:sp>
      <p:sp>
        <p:nvSpPr>
          <p:cNvPr id="438" name="Google Shape;438;p3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Vodafone Business Fleet </a:t>
            </a:r>
            <a:r>
              <a:rPr lang="en"/>
              <a:t>is the latest in IoT vehicle management system for medium and large enterprises, that uses the Geotab device connected to the OBD in the vehicle that provides top management with invaluable information on the overall vehicle fleet performance for an efficient management. </a:t>
            </a:r>
            <a:endParaRPr/>
          </a:p>
          <a:p>
            <a:pPr indent="0" lvl="0" marL="0" rtl="0" algn="l">
              <a:spcBef>
                <a:spcPts val="1200"/>
              </a:spcBef>
              <a:spcAft>
                <a:spcPts val="0"/>
              </a:spcAft>
              <a:buNone/>
            </a:pPr>
            <a:r>
              <a:rPr lang="en"/>
              <a:t>If you want to find out more on this solution, you can directly contact me on my business email, </a:t>
            </a:r>
            <a:r>
              <a:rPr lang="en" u="sng">
                <a:solidFill>
                  <a:schemeClr val="accent5"/>
                </a:solidFill>
                <a:hlinkClick r:id="rId3">
                  <a:extLst>
                    <a:ext uri="{A12FA001-AC4F-418D-AE19-62706E023703}">
                      <ahyp:hlinkClr val="tx"/>
                    </a:ext>
                  </a:extLst>
                </a:hlinkClick>
              </a:rPr>
              <a:t>carlosruiz@servitelxxi.es</a:t>
            </a:r>
            <a:r>
              <a:rPr lang="en"/>
              <a:t>, and I will be happy to assist you with the choice of the best solution for your business</a:t>
            </a:r>
            <a:endParaRPr/>
          </a:p>
          <a:p>
            <a:pPr indent="0" lvl="0" marL="0" rtl="0" algn="l">
              <a:spcBef>
                <a:spcPts val="1200"/>
              </a:spcBef>
              <a:spcAft>
                <a:spcPts val="1200"/>
              </a:spcAft>
              <a:buNone/>
            </a:pPr>
            <a:r>
              <a:rPr lang="en" u="sng">
                <a:solidFill>
                  <a:schemeClr val="accent5"/>
                </a:solidFill>
                <a:hlinkClick r:id="rId4">
                  <a:extLst>
                    <a:ext uri="{A12FA001-AC4F-418D-AE19-62706E023703}">
                      <ahyp:hlinkClr val="tx"/>
                    </a:ext>
                  </a:extLst>
                </a:hlinkClick>
              </a:rPr>
              <a:t>https://www.youtube.com/watch?v=7URkcLcLVqM&amp;pp=ygUXdm9kYWZvbmUgYnVzaW5lc3MgZmxlZXQ%3D</a:t>
            </a:r>
            <a:r>
              <a:rPr lang="en"/>
              <a:t> </a:t>
            </a:r>
            <a:endParaRPr/>
          </a:p>
        </p:txBody>
      </p:sp>
      <p:pic>
        <p:nvPicPr>
          <p:cNvPr id="439" name="Google Shape;439;p35"/>
          <p:cNvPicPr preferRelativeResize="0"/>
          <p:nvPr/>
        </p:nvPicPr>
        <p:blipFill>
          <a:blip r:embed="rId5">
            <a:alphaModFix/>
          </a:blip>
          <a:stretch>
            <a:fillRect/>
          </a:stretch>
        </p:blipFill>
        <p:spPr>
          <a:xfrm>
            <a:off x="6954400" y="66125"/>
            <a:ext cx="2092251" cy="117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appreciate your time, thank you for your attention </a:t>
            </a:r>
            <a:endParaRPr/>
          </a:p>
        </p:txBody>
      </p:sp>
      <p:pic>
        <p:nvPicPr>
          <p:cNvPr id="445" name="Google Shape;445;p36"/>
          <p:cNvPicPr preferRelativeResize="0"/>
          <p:nvPr/>
        </p:nvPicPr>
        <p:blipFill>
          <a:blip r:embed="rId3">
            <a:alphaModFix/>
          </a:blip>
          <a:stretch>
            <a:fillRect/>
          </a:stretch>
        </p:blipFill>
        <p:spPr>
          <a:xfrm>
            <a:off x="279650" y="259575"/>
            <a:ext cx="5974851" cy="3366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3">
            <a:alphaModFix/>
          </a:blip>
          <a:stretch>
            <a:fillRect/>
          </a:stretch>
        </p:blipFill>
        <p:spPr>
          <a:xfrm>
            <a:off x="399625" y="305400"/>
            <a:ext cx="7571601" cy="4685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Starting point </a:t>
            </a:r>
            <a:endParaRPr/>
          </a:p>
        </p:txBody>
      </p:sp>
      <p:pic>
        <p:nvPicPr>
          <p:cNvPr id="295" name="Google Shape;295;p16"/>
          <p:cNvPicPr preferRelativeResize="0"/>
          <p:nvPr/>
        </p:nvPicPr>
        <p:blipFill>
          <a:blip r:embed="rId3">
            <a:alphaModFix/>
          </a:blip>
          <a:stretch>
            <a:fillRect/>
          </a:stretch>
        </p:blipFill>
        <p:spPr>
          <a:xfrm>
            <a:off x="1270235" y="1815000"/>
            <a:ext cx="3855739" cy="2571749"/>
          </a:xfrm>
          <a:prstGeom prst="rect">
            <a:avLst/>
          </a:prstGeom>
          <a:noFill/>
          <a:ln>
            <a:noFill/>
          </a:ln>
        </p:spPr>
      </p:pic>
      <p:sp>
        <p:nvSpPr>
          <p:cNvPr id="296" name="Google Shape;296;p16"/>
          <p:cNvSpPr txBox="1"/>
          <p:nvPr/>
        </p:nvSpPr>
        <p:spPr>
          <a:xfrm>
            <a:off x="5430750" y="1805575"/>
            <a:ext cx="2317200" cy="10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 lot of NaNs, some data cleaning needed, for which we replaced NaN values in the </a:t>
            </a:r>
            <a:r>
              <a:rPr b="1" lang="en">
                <a:latin typeface="Nunito"/>
                <a:ea typeface="Nunito"/>
                <a:cs typeface="Nunito"/>
                <a:sym typeface="Nunito"/>
              </a:rPr>
              <a:t>num</a:t>
            </a:r>
            <a:r>
              <a:rPr lang="en">
                <a:latin typeface="Nunito"/>
                <a:ea typeface="Nunito"/>
                <a:cs typeface="Nunito"/>
                <a:sym typeface="Nunito"/>
              </a:rPr>
              <a:t> and </a:t>
            </a:r>
            <a:r>
              <a:rPr b="1" lang="en">
                <a:latin typeface="Nunito"/>
                <a:ea typeface="Nunito"/>
                <a:cs typeface="Nunito"/>
                <a:sym typeface="Nunito"/>
              </a:rPr>
              <a:t>cat </a:t>
            </a:r>
            <a:r>
              <a:rPr lang="en">
                <a:latin typeface="Nunito"/>
                <a:ea typeface="Nunito"/>
                <a:cs typeface="Nunito"/>
                <a:sym typeface="Nunito"/>
              </a:rPr>
              <a:t>dataset…</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7"/>
          <p:cNvPicPr preferRelativeResize="0"/>
          <p:nvPr/>
        </p:nvPicPr>
        <p:blipFill>
          <a:blip r:embed="rId3">
            <a:alphaModFix/>
          </a:blip>
          <a:stretch>
            <a:fillRect/>
          </a:stretch>
        </p:blipFill>
        <p:spPr>
          <a:xfrm>
            <a:off x="327350" y="271900"/>
            <a:ext cx="3234950" cy="1730325"/>
          </a:xfrm>
          <a:prstGeom prst="rect">
            <a:avLst/>
          </a:prstGeom>
          <a:noFill/>
          <a:ln>
            <a:noFill/>
          </a:ln>
        </p:spPr>
      </p:pic>
      <p:pic>
        <p:nvPicPr>
          <p:cNvPr id="302" name="Google Shape;302;p17"/>
          <p:cNvPicPr preferRelativeResize="0"/>
          <p:nvPr/>
        </p:nvPicPr>
        <p:blipFill>
          <a:blip r:embed="rId4">
            <a:alphaModFix/>
          </a:blip>
          <a:stretch>
            <a:fillRect/>
          </a:stretch>
        </p:blipFill>
        <p:spPr>
          <a:xfrm>
            <a:off x="5276800" y="2846375"/>
            <a:ext cx="3467000" cy="2125301"/>
          </a:xfrm>
          <a:prstGeom prst="rect">
            <a:avLst/>
          </a:prstGeom>
          <a:noFill/>
          <a:ln>
            <a:noFill/>
          </a:ln>
        </p:spPr>
      </p:pic>
      <p:sp>
        <p:nvSpPr>
          <p:cNvPr id="303" name="Google Shape;303;p17"/>
          <p:cNvSpPr txBox="1"/>
          <p:nvPr/>
        </p:nvSpPr>
        <p:spPr>
          <a:xfrm>
            <a:off x="1673675" y="2266950"/>
            <a:ext cx="2518200" cy="6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For the median in the </a:t>
            </a:r>
            <a:r>
              <a:rPr b="1" lang="en">
                <a:latin typeface="Nunito"/>
                <a:ea typeface="Nunito"/>
                <a:cs typeface="Nunito"/>
                <a:sym typeface="Nunito"/>
              </a:rPr>
              <a:t>num</a:t>
            </a:r>
            <a:r>
              <a:rPr lang="en">
                <a:latin typeface="Nunito"/>
                <a:ea typeface="Nunito"/>
                <a:cs typeface="Nunito"/>
                <a:sym typeface="Nunito"/>
              </a:rPr>
              <a:t> dataset </a:t>
            </a:r>
            <a:endParaRPr>
              <a:latin typeface="Nunito"/>
              <a:ea typeface="Nunito"/>
              <a:cs typeface="Nunito"/>
              <a:sym typeface="Nunito"/>
            </a:endParaRPr>
          </a:p>
        </p:txBody>
      </p:sp>
      <p:sp>
        <p:nvSpPr>
          <p:cNvPr id="304" name="Google Shape;304;p17"/>
          <p:cNvSpPr/>
          <p:nvPr/>
        </p:nvSpPr>
        <p:spPr>
          <a:xfrm rot="5400000">
            <a:off x="3550275" y="2858375"/>
            <a:ext cx="1075500" cy="1051500"/>
          </a:xfrm>
          <a:prstGeom prst="bentUpArrow">
            <a:avLst>
              <a:gd fmla="val 31484" name="adj1"/>
              <a:gd fmla="val 31946" name="adj2"/>
              <a:gd fmla="val 31481"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8"/>
          <p:cNvPicPr preferRelativeResize="0"/>
          <p:nvPr/>
        </p:nvPicPr>
        <p:blipFill>
          <a:blip r:embed="rId3">
            <a:alphaModFix/>
          </a:blip>
          <a:stretch>
            <a:fillRect/>
          </a:stretch>
        </p:blipFill>
        <p:spPr>
          <a:xfrm>
            <a:off x="123124" y="152425"/>
            <a:ext cx="4121503" cy="2746998"/>
          </a:xfrm>
          <a:prstGeom prst="rect">
            <a:avLst/>
          </a:prstGeom>
          <a:noFill/>
          <a:ln>
            <a:noFill/>
          </a:ln>
        </p:spPr>
      </p:pic>
      <p:sp>
        <p:nvSpPr>
          <p:cNvPr id="310" name="Google Shape;310;p18"/>
          <p:cNvSpPr txBox="1"/>
          <p:nvPr/>
        </p:nvSpPr>
        <p:spPr>
          <a:xfrm>
            <a:off x="4916975" y="486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For the mode in the </a:t>
            </a:r>
            <a:r>
              <a:rPr b="1" lang="en">
                <a:latin typeface="Nunito"/>
                <a:ea typeface="Nunito"/>
                <a:cs typeface="Nunito"/>
                <a:sym typeface="Nunito"/>
              </a:rPr>
              <a:t>cat </a:t>
            </a:r>
            <a:r>
              <a:rPr lang="en">
                <a:latin typeface="Nunito"/>
                <a:ea typeface="Nunito"/>
                <a:cs typeface="Nunito"/>
                <a:sym typeface="Nunito"/>
              </a:rPr>
              <a:t>dataset</a:t>
            </a:r>
            <a:endParaRPr/>
          </a:p>
        </p:txBody>
      </p:sp>
      <p:pic>
        <p:nvPicPr>
          <p:cNvPr id="311" name="Google Shape;311;p18"/>
          <p:cNvPicPr preferRelativeResize="0"/>
          <p:nvPr/>
        </p:nvPicPr>
        <p:blipFill>
          <a:blip r:embed="rId4">
            <a:alphaModFix/>
          </a:blip>
          <a:stretch>
            <a:fillRect/>
          </a:stretch>
        </p:blipFill>
        <p:spPr>
          <a:xfrm>
            <a:off x="5690375" y="1939550"/>
            <a:ext cx="2589450" cy="2589450"/>
          </a:xfrm>
          <a:prstGeom prst="rect">
            <a:avLst/>
          </a:prstGeom>
          <a:noFill/>
          <a:ln>
            <a:noFill/>
          </a:ln>
        </p:spPr>
      </p:pic>
      <p:sp>
        <p:nvSpPr>
          <p:cNvPr id="312" name="Google Shape;312;p18"/>
          <p:cNvSpPr txBox="1"/>
          <p:nvPr/>
        </p:nvSpPr>
        <p:spPr>
          <a:xfrm>
            <a:off x="214325" y="3100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…yes, don’t look at me like that!!!!  </a:t>
            </a:r>
            <a:endParaRPr/>
          </a:p>
        </p:txBody>
      </p:sp>
      <p:sp>
        <p:nvSpPr>
          <p:cNvPr id="313" name="Google Shape;313;p18"/>
          <p:cNvSpPr/>
          <p:nvPr/>
        </p:nvSpPr>
        <p:spPr>
          <a:xfrm rot="5400000">
            <a:off x="3914600" y="3066000"/>
            <a:ext cx="1075500" cy="1051500"/>
          </a:xfrm>
          <a:prstGeom prst="bentUpArrow">
            <a:avLst>
              <a:gd fmla="val 31484" name="adj1"/>
              <a:gd fmla="val 31946" name="adj2"/>
              <a:gd fmla="val 31481"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19"/>
          <p:cNvPicPr preferRelativeResize="0"/>
          <p:nvPr/>
        </p:nvPicPr>
        <p:blipFill>
          <a:blip r:embed="rId3">
            <a:alphaModFix/>
          </a:blip>
          <a:stretch>
            <a:fillRect/>
          </a:stretch>
        </p:blipFill>
        <p:spPr>
          <a:xfrm>
            <a:off x="4692455" y="1143600"/>
            <a:ext cx="3884220" cy="2574425"/>
          </a:xfrm>
          <a:prstGeom prst="rect">
            <a:avLst/>
          </a:prstGeom>
          <a:noFill/>
          <a:ln>
            <a:noFill/>
          </a:ln>
        </p:spPr>
      </p:pic>
      <p:pic>
        <p:nvPicPr>
          <p:cNvPr id="319" name="Google Shape;319;p19"/>
          <p:cNvPicPr preferRelativeResize="0"/>
          <p:nvPr/>
        </p:nvPicPr>
        <p:blipFill>
          <a:blip r:embed="rId4">
            <a:alphaModFix/>
          </a:blip>
          <a:stretch>
            <a:fillRect/>
          </a:stretch>
        </p:blipFill>
        <p:spPr>
          <a:xfrm>
            <a:off x="519125" y="1170400"/>
            <a:ext cx="3356975" cy="2148464"/>
          </a:xfrm>
          <a:prstGeom prst="rect">
            <a:avLst/>
          </a:prstGeom>
          <a:noFill/>
          <a:ln>
            <a:noFill/>
          </a:ln>
        </p:spPr>
      </p:pic>
      <p:sp>
        <p:nvSpPr>
          <p:cNvPr id="320" name="Google Shape;320;p19"/>
          <p:cNvSpPr txBox="1"/>
          <p:nvPr/>
        </p:nvSpPr>
        <p:spPr>
          <a:xfrm>
            <a:off x="515050" y="171450"/>
            <a:ext cx="5043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And then we came with a fresh dataset!!!!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Did some exploratory data analysis (EDA) and plotted some fancy charts which gave us interesting information…</a:t>
            </a:r>
            <a:endParaRPr/>
          </a:p>
        </p:txBody>
      </p:sp>
      <p:pic>
        <p:nvPicPr>
          <p:cNvPr id="326" name="Google Shape;326;p20"/>
          <p:cNvPicPr preferRelativeResize="0"/>
          <p:nvPr/>
        </p:nvPicPr>
        <p:blipFill>
          <a:blip r:embed="rId3">
            <a:alphaModFix/>
          </a:blip>
          <a:stretch>
            <a:fillRect/>
          </a:stretch>
        </p:blipFill>
        <p:spPr>
          <a:xfrm>
            <a:off x="353325" y="413600"/>
            <a:ext cx="4840576" cy="322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Distance and fuel consumption </a:t>
            </a:r>
            <a:endParaRPr/>
          </a:p>
        </p:txBody>
      </p:sp>
      <p:pic>
        <p:nvPicPr>
          <p:cNvPr id="332" name="Google Shape;332;p21"/>
          <p:cNvPicPr preferRelativeResize="0"/>
          <p:nvPr/>
        </p:nvPicPr>
        <p:blipFill>
          <a:blip r:embed="rId3">
            <a:alphaModFix/>
          </a:blip>
          <a:stretch>
            <a:fillRect/>
          </a:stretch>
        </p:blipFill>
        <p:spPr>
          <a:xfrm>
            <a:off x="756150" y="1597875"/>
            <a:ext cx="3507800" cy="2886624"/>
          </a:xfrm>
          <a:prstGeom prst="rect">
            <a:avLst/>
          </a:prstGeom>
          <a:noFill/>
          <a:ln>
            <a:noFill/>
          </a:ln>
        </p:spPr>
      </p:pic>
      <p:pic>
        <p:nvPicPr>
          <p:cNvPr id="333" name="Google Shape;333;p21"/>
          <p:cNvPicPr preferRelativeResize="0"/>
          <p:nvPr/>
        </p:nvPicPr>
        <p:blipFill>
          <a:blip r:embed="rId4">
            <a:alphaModFix/>
          </a:blip>
          <a:stretch>
            <a:fillRect/>
          </a:stretch>
        </p:blipFill>
        <p:spPr>
          <a:xfrm>
            <a:off x="4688225" y="1703400"/>
            <a:ext cx="4138125" cy="2625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